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8d53d357b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8d53d357b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8d53d357b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8d53d357b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8d53d357b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8d53d357b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8d53d357b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8d53d357b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8d53d357b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8d53d357b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8d53d357b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8d53d357b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8d53d357b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8d53d357b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8d53d357b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8d53d357b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8d53d357b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8d53d357b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8d53d357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8d53d357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3.jpg"/><Relationship Id="rId5"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71" name="Shape 71"/>
        <p:cNvGrpSpPr/>
        <p:nvPr/>
      </p:nvGrpSpPr>
      <p:grpSpPr>
        <a:xfrm>
          <a:off x="0" y="0"/>
          <a:ext cx="0" cy="0"/>
          <a:chOff x="0" y="0"/>
          <a:chExt cx="0" cy="0"/>
        </a:xfrm>
      </p:grpSpPr>
      <p:sp>
        <p:nvSpPr>
          <p:cNvPr id="72" name="Google Shape;72;p13"/>
          <p:cNvSpPr txBox="1"/>
          <p:nvPr>
            <p:ph type="title"/>
          </p:nvPr>
        </p:nvSpPr>
        <p:spPr>
          <a:xfrm>
            <a:off x="423575" y="761425"/>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420" u="sng"/>
              <a:t>EBOLA TRANSMISSION AND SPREAD</a:t>
            </a:r>
            <a:endParaRPr sz="4420" u="sng"/>
          </a:p>
        </p:txBody>
      </p:sp>
      <p:sp>
        <p:nvSpPr>
          <p:cNvPr id="73" name="Google Shape;73;p13"/>
          <p:cNvSpPr txBox="1"/>
          <p:nvPr/>
        </p:nvSpPr>
        <p:spPr>
          <a:xfrm>
            <a:off x="1937525" y="3373250"/>
            <a:ext cx="5268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latin typeface="Calibri"/>
                <a:ea typeface="Calibri"/>
                <a:cs typeface="Calibri"/>
                <a:sym typeface="Calibri"/>
              </a:rPr>
              <a:t>Project guided by - Prof. Roshi Nilchiani</a:t>
            </a:r>
            <a:endParaRPr b="1" sz="2000">
              <a:solidFill>
                <a:schemeClr val="lt1"/>
              </a:solidFill>
              <a:latin typeface="Calibri"/>
              <a:ea typeface="Calibri"/>
              <a:cs typeface="Calibri"/>
              <a:sym typeface="Calibri"/>
            </a:endParaRPr>
          </a:p>
          <a:p>
            <a:pPr indent="0" lvl="0" marL="0" rtl="0" algn="ctr">
              <a:spcBef>
                <a:spcPts val="0"/>
              </a:spcBef>
              <a:spcAft>
                <a:spcPts val="0"/>
              </a:spcAft>
              <a:buNone/>
            </a:pPr>
            <a:r>
              <a:rPr b="1" lang="en" sz="2000">
                <a:solidFill>
                  <a:schemeClr val="lt1"/>
                </a:solidFill>
                <a:latin typeface="Calibri"/>
                <a:ea typeface="Calibri"/>
                <a:cs typeface="Calibri"/>
                <a:sym typeface="Calibri"/>
              </a:rPr>
              <a:t>Project by - </a:t>
            </a:r>
            <a:endParaRPr b="1" sz="2000">
              <a:solidFill>
                <a:schemeClr val="lt1"/>
              </a:solidFill>
              <a:latin typeface="Calibri"/>
              <a:ea typeface="Calibri"/>
              <a:cs typeface="Calibri"/>
              <a:sym typeface="Calibri"/>
            </a:endParaRPr>
          </a:p>
          <a:p>
            <a:pPr indent="0" lvl="0" marL="0" rtl="0" algn="ctr">
              <a:spcBef>
                <a:spcPts val="0"/>
              </a:spcBef>
              <a:spcAft>
                <a:spcPts val="0"/>
              </a:spcAft>
              <a:buNone/>
            </a:pPr>
            <a:r>
              <a:rPr b="1" lang="en" sz="2000">
                <a:solidFill>
                  <a:schemeClr val="lt1"/>
                </a:solidFill>
                <a:latin typeface="Calibri"/>
                <a:ea typeface="Calibri"/>
                <a:cs typeface="Calibri"/>
                <a:sym typeface="Calibri"/>
              </a:rPr>
              <a:t> Annie Re</a:t>
            </a:r>
            <a:r>
              <a:rPr b="1" lang="en" sz="2000">
                <a:solidFill>
                  <a:schemeClr val="lt1"/>
                </a:solidFill>
                <a:latin typeface="Calibri"/>
                <a:ea typeface="Calibri"/>
                <a:cs typeface="Calibri"/>
                <a:sym typeface="Calibri"/>
              </a:rPr>
              <a:t>nita </a:t>
            </a:r>
            <a:r>
              <a:rPr b="1" lang="en" sz="2000">
                <a:solidFill>
                  <a:schemeClr val="lt1"/>
                </a:solidFill>
                <a:latin typeface="Calibri"/>
                <a:ea typeface="Calibri"/>
                <a:cs typeface="Calibri"/>
                <a:sym typeface="Calibri"/>
              </a:rPr>
              <a:t>and Gauri Mahajan </a:t>
            </a:r>
            <a:endParaRPr sz="2000">
              <a:solidFill>
                <a:schemeClr val="lt1"/>
              </a:solidFill>
              <a:latin typeface="Lato"/>
              <a:ea typeface="Lato"/>
              <a:cs typeface="Lato"/>
              <a:sym typeface="Lato"/>
            </a:endParaRPr>
          </a:p>
        </p:txBody>
      </p:sp>
      <p:pic>
        <p:nvPicPr>
          <p:cNvPr id="74" name="Google Shape;74;p13"/>
          <p:cNvPicPr preferRelativeResize="0"/>
          <p:nvPr/>
        </p:nvPicPr>
        <p:blipFill rotWithShape="1">
          <a:blip r:embed="rId3">
            <a:alphaModFix/>
          </a:blip>
          <a:srcRect b="8817" l="4404" r="4413" t="0"/>
          <a:stretch/>
        </p:blipFill>
        <p:spPr>
          <a:xfrm>
            <a:off x="5806850" y="1576000"/>
            <a:ext cx="3133800" cy="1754925"/>
          </a:xfrm>
          <a:prstGeom prst="rect">
            <a:avLst/>
          </a:prstGeom>
          <a:noFill/>
          <a:ln>
            <a:noFill/>
          </a:ln>
        </p:spPr>
      </p:pic>
      <p:pic>
        <p:nvPicPr>
          <p:cNvPr id="75" name="Google Shape;75;p13"/>
          <p:cNvPicPr preferRelativeResize="0"/>
          <p:nvPr/>
        </p:nvPicPr>
        <p:blipFill>
          <a:blip r:embed="rId4">
            <a:alphaModFix/>
          </a:blip>
          <a:stretch>
            <a:fillRect/>
          </a:stretch>
        </p:blipFill>
        <p:spPr>
          <a:xfrm>
            <a:off x="315975" y="1576000"/>
            <a:ext cx="2747525" cy="1754925"/>
          </a:xfrm>
          <a:prstGeom prst="rect">
            <a:avLst/>
          </a:prstGeom>
          <a:noFill/>
          <a:ln>
            <a:noFill/>
          </a:ln>
        </p:spPr>
      </p:pic>
      <p:pic>
        <p:nvPicPr>
          <p:cNvPr id="76" name="Google Shape;76;p13"/>
          <p:cNvPicPr preferRelativeResize="0"/>
          <p:nvPr/>
        </p:nvPicPr>
        <p:blipFill>
          <a:blip r:embed="rId5">
            <a:alphaModFix/>
          </a:blip>
          <a:stretch>
            <a:fillRect/>
          </a:stretch>
        </p:blipFill>
        <p:spPr>
          <a:xfrm>
            <a:off x="3852856" y="2345738"/>
            <a:ext cx="1315294" cy="98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140" name="Shape 140"/>
        <p:cNvGrpSpPr/>
        <p:nvPr/>
      </p:nvGrpSpPr>
      <p:grpSpPr>
        <a:xfrm>
          <a:off x="0" y="0"/>
          <a:ext cx="0" cy="0"/>
          <a:chOff x="0" y="0"/>
          <a:chExt cx="0" cy="0"/>
        </a:xfrm>
      </p:grpSpPr>
      <p:sp>
        <p:nvSpPr>
          <p:cNvPr id="141" name="Google Shape;141;p22"/>
          <p:cNvSpPr txBox="1"/>
          <p:nvPr>
            <p:ph type="title"/>
          </p:nvPr>
        </p:nvSpPr>
        <p:spPr>
          <a:xfrm>
            <a:off x="423600" y="2039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420"/>
              <a:t>Questions ??</a:t>
            </a:r>
            <a:endParaRPr sz="4420"/>
          </a:p>
        </p:txBody>
      </p:sp>
      <p:pic>
        <p:nvPicPr>
          <p:cNvPr id="142" name="Google Shape;142;p22"/>
          <p:cNvPicPr preferRelativeResize="0"/>
          <p:nvPr/>
        </p:nvPicPr>
        <p:blipFill>
          <a:blip r:embed="rId3">
            <a:alphaModFix/>
          </a:blip>
          <a:stretch>
            <a:fillRect/>
          </a:stretch>
        </p:blipFill>
        <p:spPr>
          <a:xfrm>
            <a:off x="152400" y="1660375"/>
            <a:ext cx="2785724" cy="2535274"/>
          </a:xfrm>
          <a:prstGeom prst="rect">
            <a:avLst/>
          </a:prstGeom>
          <a:noFill/>
          <a:ln>
            <a:noFill/>
          </a:ln>
        </p:spPr>
      </p:pic>
      <p:pic>
        <p:nvPicPr>
          <p:cNvPr id="143" name="Google Shape;143;p22"/>
          <p:cNvPicPr preferRelativeResize="0"/>
          <p:nvPr/>
        </p:nvPicPr>
        <p:blipFill>
          <a:blip r:embed="rId4">
            <a:alphaModFix/>
          </a:blip>
          <a:stretch>
            <a:fillRect/>
          </a:stretch>
        </p:blipFill>
        <p:spPr>
          <a:xfrm>
            <a:off x="6672848" y="1646888"/>
            <a:ext cx="2157682" cy="2535276"/>
          </a:xfrm>
          <a:prstGeom prst="rect">
            <a:avLst/>
          </a:prstGeom>
          <a:noFill/>
          <a:ln>
            <a:noFill/>
          </a:ln>
        </p:spPr>
      </p:pic>
      <p:pic>
        <p:nvPicPr>
          <p:cNvPr id="144" name="Google Shape;144;p22"/>
          <p:cNvPicPr preferRelativeResize="0"/>
          <p:nvPr/>
        </p:nvPicPr>
        <p:blipFill>
          <a:blip r:embed="rId5">
            <a:alphaModFix/>
          </a:blip>
          <a:stretch>
            <a:fillRect/>
          </a:stretch>
        </p:blipFill>
        <p:spPr>
          <a:xfrm>
            <a:off x="3236875" y="1633400"/>
            <a:ext cx="3137226" cy="2535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148" name="Shape 148"/>
        <p:cNvGrpSpPr/>
        <p:nvPr/>
      </p:nvGrpSpPr>
      <p:grpSpPr>
        <a:xfrm>
          <a:off x="0" y="0"/>
          <a:ext cx="0" cy="0"/>
          <a:chOff x="0" y="0"/>
          <a:chExt cx="0" cy="0"/>
        </a:xfrm>
      </p:grpSpPr>
      <p:sp>
        <p:nvSpPr>
          <p:cNvPr id="149" name="Google Shape;149;p23"/>
          <p:cNvSpPr txBox="1"/>
          <p:nvPr>
            <p:ph type="title"/>
          </p:nvPr>
        </p:nvSpPr>
        <p:spPr>
          <a:xfrm>
            <a:off x="423600" y="180075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420"/>
              <a:t>Thank You !!</a:t>
            </a:r>
            <a:endParaRPr sz="442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80" name="Shape 80"/>
        <p:cNvGrpSpPr/>
        <p:nvPr/>
      </p:nvGrpSpPr>
      <p:grpSpPr>
        <a:xfrm>
          <a:off x="0" y="0"/>
          <a:ext cx="0" cy="0"/>
          <a:chOff x="0" y="0"/>
          <a:chExt cx="0" cy="0"/>
        </a:xfrm>
      </p:grpSpPr>
      <p:sp>
        <p:nvSpPr>
          <p:cNvPr id="81" name="Google Shape;81;p14"/>
          <p:cNvSpPr txBox="1"/>
          <p:nvPr/>
        </p:nvSpPr>
        <p:spPr>
          <a:xfrm>
            <a:off x="320600" y="174250"/>
            <a:ext cx="7337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u="sng">
                <a:solidFill>
                  <a:schemeClr val="lt1"/>
                </a:solidFill>
                <a:latin typeface="Lato"/>
                <a:ea typeface="Lato"/>
                <a:cs typeface="Lato"/>
                <a:sym typeface="Lato"/>
              </a:rPr>
              <a:t>What is Ebola?</a:t>
            </a:r>
            <a:endParaRPr sz="2600" u="sng">
              <a:solidFill>
                <a:schemeClr val="lt1"/>
              </a:solidFill>
              <a:latin typeface="Lato"/>
              <a:ea typeface="Lato"/>
              <a:cs typeface="Lato"/>
              <a:sym typeface="Lato"/>
            </a:endParaRPr>
          </a:p>
        </p:txBody>
      </p:sp>
      <p:sp>
        <p:nvSpPr>
          <p:cNvPr id="82" name="Google Shape;82;p14"/>
          <p:cNvSpPr txBox="1"/>
          <p:nvPr/>
        </p:nvSpPr>
        <p:spPr>
          <a:xfrm>
            <a:off x="195150" y="675050"/>
            <a:ext cx="5868300" cy="4155900"/>
          </a:xfrm>
          <a:prstGeom prst="rect">
            <a:avLst/>
          </a:prstGeom>
          <a:noFill/>
          <a:ln>
            <a:noFill/>
          </a:ln>
        </p:spPr>
        <p:txBody>
          <a:bodyPr anchorCtr="0" anchor="t" bIns="91425" lIns="91425" spcFirstLastPara="1" rIns="91425" wrap="square" tIns="91425">
            <a:spAutoFit/>
          </a:bodyPr>
          <a:lstStyle/>
          <a:p>
            <a:pPr indent="-365125" lvl="0" marL="457200" rtl="0" algn="l">
              <a:spcBef>
                <a:spcPts val="0"/>
              </a:spcBef>
              <a:spcAft>
                <a:spcPts val="0"/>
              </a:spcAft>
              <a:buClr>
                <a:schemeClr val="lt1"/>
              </a:buClr>
              <a:buSzPts val="2150"/>
              <a:buFont typeface="Calibri"/>
              <a:buChar char="-"/>
            </a:pPr>
            <a:r>
              <a:rPr lang="en" sz="2150">
                <a:solidFill>
                  <a:schemeClr val="lt1"/>
                </a:solidFill>
                <a:latin typeface="Calibri"/>
                <a:ea typeface="Calibri"/>
                <a:cs typeface="Calibri"/>
                <a:sym typeface="Calibri"/>
              </a:rPr>
              <a:t>Ebola is a virus, NOT a bacterium, prion or eukaryote.</a:t>
            </a:r>
            <a:endParaRPr sz="2150">
              <a:solidFill>
                <a:schemeClr val="lt1"/>
              </a:solidFill>
              <a:latin typeface="Calibri"/>
              <a:ea typeface="Calibri"/>
              <a:cs typeface="Calibri"/>
              <a:sym typeface="Calibri"/>
            </a:endParaRPr>
          </a:p>
          <a:p>
            <a:pPr indent="-365125" lvl="0" marL="457200" rtl="0" algn="l">
              <a:spcBef>
                <a:spcPts val="0"/>
              </a:spcBef>
              <a:spcAft>
                <a:spcPts val="0"/>
              </a:spcAft>
              <a:buClr>
                <a:schemeClr val="lt1"/>
              </a:buClr>
              <a:buSzPts val="2150"/>
              <a:buFont typeface="Calibri"/>
              <a:buChar char="-"/>
            </a:pPr>
            <a:r>
              <a:rPr lang="en" sz="2150">
                <a:solidFill>
                  <a:schemeClr val="lt1"/>
                </a:solidFill>
                <a:latin typeface="Calibri"/>
                <a:ea typeface="Calibri"/>
                <a:cs typeface="Calibri"/>
                <a:sym typeface="Calibri"/>
              </a:rPr>
              <a:t>It has negative strand RNA and is  288 amino acids long.</a:t>
            </a:r>
            <a:endParaRPr sz="2150">
              <a:solidFill>
                <a:schemeClr val="lt1"/>
              </a:solidFill>
              <a:latin typeface="Calibri"/>
              <a:ea typeface="Calibri"/>
              <a:cs typeface="Calibri"/>
              <a:sym typeface="Calibri"/>
            </a:endParaRPr>
          </a:p>
          <a:p>
            <a:pPr indent="-365125" lvl="0" marL="457200" rtl="0" algn="l">
              <a:spcBef>
                <a:spcPts val="0"/>
              </a:spcBef>
              <a:spcAft>
                <a:spcPts val="0"/>
              </a:spcAft>
              <a:buClr>
                <a:schemeClr val="lt1"/>
              </a:buClr>
              <a:buSzPts val="2150"/>
              <a:buFont typeface="Calibri"/>
              <a:buChar char="-"/>
            </a:pPr>
            <a:r>
              <a:rPr lang="en" sz="2150">
                <a:solidFill>
                  <a:schemeClr val="lt1"/>
                </a:solidFill>
                <a:latin typeface="Calibri"/>
                <a:ea typeface="Calibri"/>
                <a:cs typeface="Calibri"/>
                <a:sym typeface="Calibri"/>
              </a:rPr>
              <a:t>Ebola causes severe </a:t>
            </a:r>
            <a:r>
              <a:rPr lang="en" sz="2150">
                <a:solidFill>
                  <a:schemeClr val="lt1"/>
                </a:solidFill>
                <a:latin typeface="Calibri"/>
                <a:ea typeface="Calibri"/>
                <a:cs typeface="Calibri"/>
                <a:sym typeface="Calibri"/>
              </a:rPr>
              <a:t>Hemorrhagic fever.</a:t>
            </a:r>
            <a:endParaRPr sz="2150">
              <a:solidFill>
                <a:schemeClr val="lt1"/>
              </a:solidFill>
              <a:latin typeface="Calibri"/>
              <a:ea typeface="Calibri"/>
              <a:cs typeface="Calibri"/>
              <a:sym typeface="Calibri"/>
            </a:endParaRPr>
          </a:p>
          <a:p>
            <a:pPr indent="-365125" lvl="0" marL="457200" rtl="0" algn="l">
              <a:spcBef>
                <a:spcPts val="0"/>
              </a:spcBef>
              <a:spcAft>
                <a:spcPts val="0"/>
              </a:spcAft>
              <a:buClr>
                <a:schemeClr val="lt1"/>
              </a:buClr>
              <a:buSzPts val="2150"/>
              <a:buFont typeface="Calibri"/>
              <a:buChar char="-"/>
            </a:pPr>
            <a:r>
              <a:rPr lang="en" sz="2150">
                <a:solidFill>
                  <a:schemeClr val="lt1"/>
                </a:solidFill>
                <a:latin typeface="Calibri"/>
                <a:ea typeface="Calibri"/>
                <a:cs typeface="Calibri"/>
                <a:sym typeface="Calibri"/>
              </a:rPr>
              <a:t>causes an acute, serious illness which is often fatal if untreated.</a:t>
            </a:r>
            <a:endParaRPr sz="2150">
              <a:solidFill>
                <a:schemeClr val="lt1"/>
              </a:solidFill>
              <a:latin typeface="Calibri"/>
              <a:ea typeface="Calibri"/>
              <a:cs typeface="Calibri"/>
              <a:sym typeface="Calibri"/>
            </a:endParaRPr>
          </a:p>
          <a:p>
            <a:pPr indent="-365125" lvl="0" marL="457200" rtl="0" algn="l">
              <a:spcBef>
                <a:spcPts val="0"/>
              </a:spcBef>
              <a:spcAft>
                <a:spcPts val="0"/>
              </a:spcAft>
              <a:buClr>
                <a:schemeClr val="lt1"/>
              </a:buClr>
              <a:buSzPts val="2150"/>
              <a:buFont typeface="Calibri"/>
              <a:buChar char="-"/>
            </a:pPr>
            <a:r>
              <a:rPr lang="en" sz="2150">
                <a:solidFill>
                  <a:schemeClr val="lt1"/>
                </a:solidFill>
                <a:latin typeface="Calibri"/>
                <a:ea typeface="Calibri"/>
                <a:cs typeface="Calibri"/>
                <a:sym typeface="Calibri"/>
              </a:rPr>
              <a:t>Potential to be used in biological warfare.</a:t>
            </a:r>
            <a:endParaRPr sz="2150">
              <a:solidFill>
                <a:schemeClr val="lt1"/>
              </a:solidFill>
              <a:latin typeface="Calibri"/>
              <a:ea typeface="Calibri"/>
              <a:cs typeface="Calibri"/>
              <a:sym typeface="Calibri"/>
            </a:endParaRPr>
          </a:p>
          <a:p>
            <a:pPr indent="-365125" lvl="0" marL="457200" rtl="0" algn="l">
              <a:spcBef>
                <a:spcPts val="0"/>
              </a:spcBef>
              <a:spcAft>
                <a:spcPts val="0"/>
              </a:spcAft>
              <a:buClr>
                <a:schemeClr val="lt1"/>
              </a:buClr>
              <a:buSzPts val="2150"/>
              <a:buFont typeface="Calibri"/>
              <a:buChar char="-"/>
            </a:pPr>
            <a:r>
              <a:rPr lang="en" sz="2150">
                <a:solidFill>
                  <a:schemeClr val="lt1"/>
                </a:solidFill>
                <a:latin typeface="Calibri"/>
                <a:ea typeface="Calibri"/>
                <a:cs typeface="Calibri"/>
                <a:sym typeface="Calibri"/>
              </a:rPr>
              <a:t>The average EVD (Ebola Virus Disease) case fatality rate is around 50% but the case fatality rates have varied from 25% to 90% in the past outbreaks.</a:t>
            </a:r>
            <a:endParaRPr sz="2150">
              <a:solidFill>
                <a:schemeClr val="lt1"/>
              </a:solidFill>
              <a:latin typeface="Calibri"/>
              <a:ea typeface="Calibri"/>
              <a:cs typeface="Calibri"/>
              <a:sym typeface="Calibri"/>
            </a:endParaRPr>
          </a:p>
        </p:txBody>
      </p:sp>
      <p:pic>
        <p:nvPicPr>
          <p:cNvPr id="83" name="Google Shape;83;p14"/>
          <p:cNvPicPr preferRelativeResize="0"/>
          <p:nvPr/>
        </p:nvPicPr>
        <p:blipFill>
          <a:blip r:embed="rId3">
            <a:alphaModFix/>
          </a:blip>
          <a:stretch>
            <a:fillRect/>
          </a:stretch>
        </p:blipFill>
        <p:spPr>
          <a:xfrm>
            <a:off x="6133125" y="174250"/>
            <a:ext cx="2941174" cy="2397500"/>
          </a:xfrm>
          <a:prstGeom prst="rect">
            <a:avLst/>
          </a:prstGeom>
          <a:noFill/>
          <a:ln>
            <a:noFill/>
          </a:ln>
        </p:spPr>
      </p:pic>
      <p:pic>
        <p:nvPicPr>
          <p:cNvPr id="84" name="Google Shape;84;p14"/>
          <p:cNvPicPr preferRelativeResize="0"/>
          <p:nvPr/>
        </p:nvPicPr>
        <p:blipFill>
          <a:blip r:embed="rId4">
            <a:alphaModFix/>
          </a:blip>
          <a:stretch>
            <a:fillRect/>
          </a:stretch>
        </p:blipFill>
        <p:spPr>
          <a:xfrm>
            <a:off x="6133125" y="2724150"/>
            <a:ext cx="2941174" cy="22669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88" name="Shape 88"/>
        <p:cNvGrpSpPr/>
        <p:nvPr/>
      </p:nvGrpSpPr>
      <p:grpSpPr>
        <a:xfrm>
          <a:off x="0" y="0"/>
          <a:ext cx="0" cy="0"/>
          <a:chOff x="0" y="0"/>
          <a:chExt cx="0" cy="0"/>
        </a:xfrm>
      </p:grpSpPr>
      <p:sp>
        <p:nvSpPr>
          <p:cNvPr id="89" name="Google Shape;89;p15"/>
          <p:cNvSpPr txBox="1"/>
          <p:nvPr/>
        </p:nvSpPr>
        <p:spPr>
          <a:xfrm>
            <a:off x="125525" y="696525"/>
            <a:ext cx="5993700" cy="4186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F</a:t>
            </a:r>
            <a:r>
              <a:rPr lang="en" sz="2000">
                <a:solidFill>
                  <a:schemeClr val="lt1"/>
                </a:solidFill>
                <a:latin typeface="Calibri"/>
                <a:ea typeface="Calibri"/>
                <a:cs typeface="Calibri"/>
                <a:sym typeface="Calibri"/>
              </a:rPr>
              <a:t>irst discovered in 1976, 2 simultaneous outbreaks, one in Nzara, South Sudan, and the other in Yambuku, Democratic Republic of Congo.</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Occurred in a village near the Ebola river.</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Average EVD (Ebola Virus Disease) case fatality rate is around 50% but the case fatality rates have varied from 25% to 90% in the past outbreaks.</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Lato"/>
              <a:buChar char="-"/>
            </a:pPr>
            <a:r>
              <a:rPr lang="en" sz="2000">
                <a:solidFill>
                  <a:schemeClr val="lt1"/>
                </a:solidFill>
                <a:latin typeface="Calibri"/>
                <a:ea typeface="Calibri"/>
                <a:cs typeface="Calibri"/>
                <a:sym typeface="Calibri"/>
              </a:rPr>
              <a:t>Virus family Filoviridae includes three genera: Cuevavirus, Marburgvirus and Ebolavirus. 6 species have been identified: Zaire, Bundibugyo, Sudan, Tai Forest, Reston and Bombali.</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Lato"/>
              <a:buChar char="-"/>
            </a:pPr>
            <a:r>
              <a:rPr lang="en" sz="2000">
                <a:solidFill>
                  <a:schemeClr val="lt1"/>
                </a:solidFill>
                <a:latin typeface="Calibri"/>
                <a:ea typeface="Calibri"/>
                <a:cs typeface="Calibri"/>
                <a:sym typeface="Calibri"/>
              </a:rPr>
              <a:t>Fruit bats of the Pteropodidae family are suspected to be natural Ebola virus hosts.</a:t>
            </a:r>
            <a:endParaRPr sz="2000">
              <a:solidFill>
                <a:schemeClr val="lt1"/>
              </a:solidFill>
              <a:latin typeface="Lato"/>
              <a:ea typeface="Lato"/>
              <a:cs typeface="Lato"/>
              <a:sym typeface="Lato"/>
            </a:endParaRPr>
          </a:p>
        </p:txBody>
      </p:sp>
      <p:sp>
        <p:nvSpPr>
          <p:cNvPr id="90" name="Google Shape;90;p15"/>
          <p:cNvSpPr txBox="1"/>
          <p:nvPr/>
        </p:nvSpPr>
        <p:spPr>
          <a:xfrm>
            <a:off x="571475" y="111525"/>
            <a:ext cx="7337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u="sng">
                <a:solidFill>
                  <a:schemeClr val="lt1"/>
                </a:solidFill>
                <a:latin typeface="Lato"/>
                <a:ea typeface="Lato"/>
                <a:cs typeface="Lato"/>
                <a:sym typeface="Lato"/>
              </a:rPr>
              <a:t>History &amp; Background : </a:t>
            </a:r>
            <a:endParaRPr sz="2600" u="sng">
              <a:solidFill>
                <a:schemeClr val="lt1"/>
              </a:solidFill>
              <a:latin typeface="Lato"/>
              <a:ea typeface="Lato"/>
              <a:cs typeface="Lato"/>
              <a:sym typeface="Lato"/>
            </a:endParaRPr>
          </a:p>
        </p:txBody>
      </p:sp>
      <p:pic>
        <p:nvPicPr>
          <p:cNvPr id="91" name="Google Shape;91;p15"/>
          <p:cNvPicPr preferRelativeResize="0"/>
          <p:nvPr/>
        </p:nvPicPr>
        <p:blipFill>
          <a:blip r:embed="rId3">
            <a:alphaModFix/>
          </a:blip>
          <a:stretch>
            <a:fillRect/>
          </a:stretch>
        </p:blipFill>
        <p:spPr>
          <a:xfrm>
            <a:off x="6119225" y="111525"/>
            <a:ext cx="2942074" cy="2371849"/>
          </a:xfrm>
          <a:prstGeom prst="rect">
            <a:avLst/>
          </a:prstGeom>
          <a:noFill/>
          <a:ln>
            <a:noFill/>
          </a:ln>
        </p:spPr>
      </p:pic>
      <p:pic>
        <p:nvPicPr>
          <p:cNvPr id="92" name="Google Shape;92;p15"/>
          <p:cNvPicPr preferRelativeResize="0"/>
          <p:nvPr/>
        </p:nvPicPr>
        <p:blipFill>
          <a:blip r:embed="rId4">
            <a:alphaModFix/>
          </a:blip>
          <a:stretch>
            <a:fillRect/>
          </a:stretch>
        </p:blipFill>
        <p:spPr>
          <a:xfrm>
            <a:off x="6119225" y="2635775"/>
            <a:ext cx="2872374" cy="224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96" name="Shape 96"/>
        <p:cNvGrpSpPr/>
        <p:nvPr/>
      </p:nvGrpSpPr>
      <p:grpSpPr>
        <a:xfrm>
          <a:off x="0" y="0"/>
          <a:ext cx="0" cy="0"/>
          <a:chOff x="0" y="0"/>
          <a:chExt cx="0" cy="0"/>
        </a:xfrm>
      </p:grpSpPr>
      <p:sp>
        <p:nvSpPr>
          <p:cNvPr id="97" name="Google Shape;97;p16"/>
          <p:cNvSpPr txBox="1"/>
          <p:nvPr/>
        </p:nvSpPr>
        <p:spPr>
          <a:xfrm>
            <a:off x="459975" y="669075"/>
            <a:ext cx="8363400" cy="4802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Peter Piot, a microbiologist and physician who investigated the ensuing epidemic, concluded that it was inadvertently caused by the Sisters of Yambuku Mission Hospital, who had given unnecessary vitamin injections to pregnant women in their prenatal clinic without sterilizing the needles and syringes.</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In 1976, 318 cases and 280 deaths in the outbreak ,lasted less than 11 weeks. In the West Africa outbreak, there were 11,310 deaths out of nearly 29,000 cases, and the epidemic lasted more than two years - almost 10 times as long as in 1976.</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2014-2016 outbreak in West Africa was the largest Ebola outbreak. The outbreak started in Guinea and the moved across land borders to Sierra Leone and Liberia. </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The most recent outbreak was in 2018-2021 had been detected in Butsii Health Area, Benii Health Zone in North Kivu Province.</a:t>
            </a:r>
            <a:endParaRPr sz="2000">
              <a:solidFill>
                <a:schemeClr val="lt1"/>
              </a:solidFill>
              <a:latin typeface="Calibri"/>
              <a:ea typeface="Calibri"/>
              <a:cs typeface="Calibri"/>
              <a:sym typeface="Calibri"/>
            </a:endParaRPr>
          </a:p>
          <a:p>
            <a:pPr indent="0" lvl="0" marL="0" rtl="0" algn="l">
              <a:spcBef>
                <a:spcPts val="0"/>
              </a:spcBef>
              <a:spcAft>
                <a:spcPts val="0"/>
              </a:spcAft>
              <a:buNone/>
            </a:pPr>
            <a:r>
              <a:t/>
            </a:r>
            <a:endParaRPr sz="2000">
              <a:solidFill>
                <a:schemeClr val="lt1"/>
              </a:solidFill>
              <a:latin typeface="Calibri"/>
              <a:ea typeface="Calibri"/>
              <a:cs typeface="Calibri"/>
              <a:sym typeface="Calibri"/>
            </a:endParaRPr>
          </a:p>
        </p:txBody>
      </p:sp>
      <p:sp>
        <p:nvSpPr>
          <p:cNvPr id="98" name="Google Shape;98;p16"/>
          <p:cNvSpPr txBox="1"/>
          <p:nvPr/>
        </p:nvSpPr>
        <p:spPr>
          <a:xfrm>
            <a:off x="752700" y="181650"/>
            <a:ext cx="7337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u="sng">
                <a:solidFill>
                  <a:schemeClr val="lt1"/>
                </a:solidFill>
                <a:latin typeface="Lato"/>
                <a:ea typeface="Lato"/>
                <a:cs typeface="Lato"/>
                <a:sym typeface="Lato"/>
              </a:rPr>
              <a:t>History &amp; Background ( ......... Continued)</a:t>
            </a:r>
            <a:endParaRPr sz="2600" u="sng">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102" name="Shape 102"/>
        <p:cNvGrpSpPr/>
        <p:nvPr/>
      </p:nvGrpSpPr>
      <p:grpSpPr>
        <a:xfrm>
          <a:off x="0" y="0"/>
          <a:ext cx="0" cy="0"/>
          <a:chOff x="0" y="0"/>
          <a:chExt cx="0" cy="0"/>
        </a:xfrm>
      </p:grpSpPr>
      <p:sp>
        <p:nvSpPr>
          <p:cNvPr id="103" name="Google Shape;103;p17"/>
          <p:cNvSpPr txBox="1"/>
          <p:nvPr/>
        </p:nvSpPr>
        <p:spPr>
          <a:xfrm>
            <a:off x="125525" y="696525"/>
            <a:ext cx="5993700" cy="4186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Ebola is spread to Humans by : direct contact with the blood, secretions, organs, or other body fluids of infected animals such as fruit bats, chimps, gorillas, monkeys, forest antelope, or porcupines that have been found sick or dead in the jungle. </a:t>
            </a:r>
            <a:endParaRPr sz="2000">
              <a:solidFill>
                <a:schemeClr val="lt1"/>
              </a:solidFill>
              <a:latin typeface="Calibri"/>
              <a:ea typeface="Calibri"/>
              <a:cs typeface="Calibri"/>
              <a:sym typeface="Calibri"/>
            </a:endParaRPr>
          </a:p>
          <a:p>
            <a:pPr indent="0" lvl="0" marL="457200" rtl="0" algn="l">
              <a:spcBef>
                <a:spcPts val="0"/>
              </a:spcBef>
              <a:spcAft>
                <a:spcPts val="0"/>
              </a:spcAft>
              <a:buNone/>
            </a:pPr>
            <a:r>
              <a:t/>
            </a:r>
            <a:endParaRPr sz="2000">
              <a:solidFill>
                <a:schemeClr val="lt1"/>
              </a:solidFill>
              <a:latin typeface="Calibri"/>
              <a:ea typeface="Calibri"/>
              <a:cs typeface="Calibri"/>
              <a:sym typeface="Calibri"/>
            </a:endParaRPr>
          </a:p>
          <a:p>
            <a:pPr indent="-355600" lvl="0" marL="4572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Ebola transmits from person to person by direct contact (through damaged skin or mucous membranes) with: Blood or bodily fluids of an Ebola patient or a person who has died from Ebola. Objects contaminated with bodily fluids (such as blood, feces, or vomit) from an Ebola patient or the body of an Ebola patient who died.</a:t>
            </a:r>
            <a:endParaRPr sz="2000">
              <a:solidFill>
                <a:schemeClr val="lt1"/>
              </a:solidFill>
              <a:latin typeface="Calibri"/>
              <a:ea typeface="Calibri"/>
              <a:cs typeface="Calibri"/>
              <a:sym typeface="Calibri"/>
            </a:endParaRPr>
          </a:p>
        </p:txBody>
      </p:sp>
      <p:sp>
        <p:nvSpPr>
          <p:cNvPr id="104" name="Google Shape;104;p17"/>
          <p:cNvSpPr txBox="1"/>
          <p:nvPr/>
        </p:nvSpPr>
        <p:spPr>
          <a:xfrm>
            <a:off x="571475" y="111525"/>
            <a:ext cx="7337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u="sng">
                <a:solidFill>
                  <a:schemeClr val="lt1"/>
                </a:solidFill>
                <a:latin typeface="Lato"/>
                <a:ea typeface="Lato"/>
                <a:cs typeface="Lato"/>
                <a:sym typeface="Lato"/>
              </a:rPr>
              <a:t>Spread :</a:t>
            </a:r>
            <a:endParaRPr sz="2600" u="sng">
              <a:solidFill>
                <a:schemeClr val="lt1"/>
              </a:solidFill>
              <a:latin typeface="Lato"/>
              <a:ea typeface="Lato"/>
              <a:cs typeface="Lato"/>
              <a:sym typeface="Lato"/>
            </a:endParaRPr>
          </a:p>
        </p:txBody>
      </p:sp>
      <p:pic>
        <p:nvPicPr>
          <p:cNvPr id="105" name="Google Shape;105;p17"/>
          <p:cNvPicPr preferRelativeResize="0"/>
          <p:nvPr/>
        </p:nvPicPr>
        <p:blipFill>
          <a:blip r:embed="rId3">
            <a:alphaModFix/>
          </a:blip>
          <a:stretch>
            <a:fillRect/>
          </a:stretch>
        </p:blipFill>
        <p:spPr>
          <a:xfrm>
            <a:off x="6119225" y="111525"/>
            <a:ext cx="2942074" cy="2371849"/>
          </a:xfrm>
          <a:prstGeom prst="rect">
            <a:avLst/>
          </a:prstGeom>
          <a:noFill/>
          <a:ln>
            <a:noFill/>
          </a:ln>
        </p:spPr>
      </p:pic>
      <p:pic>
        <p:nvPicPr>
          <p:cNvPr id="106" name="Google Shape;106;p17"/>
          <p:cNvPicPr preferRelativeResize="0"/>
          <p:nvPr/>
        </p:nvPicPr>
        <p:blipFill>
          <a:blip r:embed="rId4">
            <a:alphaModFix/>
          </a:blip>
          <a:stretch>
            <a:fillRect/>
          </a:stretch>
        </p:blipFill>
        <p:spPr>
          <a:xfrm>
            <a:off x="6119225" y="2635775"/>
            <a:ext cx="2872374" cy="224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110" name="Shape 110"/>
        <p:cNvGrpSpPr/>
        <p:nvPr/>
      </p:nvGrpSpPr>
      <p:grpSpPr>
        <a:xfrm>
          <a:off x="0" y="0"/>
          <a:ext cx="0" cy="0"/>
          <a:chOff x="0" y="0"/>
          <a:chExt cx="0" cy="0"/>
        </a:xfrm>
      </p:grpSpPr>
      <p:sp>
        <p:nvSpPr>
          <p:cNvPr id="111" name="Google Shape;111;p18"/>
          <p:cNvSpPr txBox="1"/>
          <p:nvPr/>
        </p:nvSpPr>
        <p:spPr>
          <a:xfrm>
            <a:off x="-125375" y="696525"/>
            <a:ext cx="6927600" cy="4186800"/>
          </a:xfrm>
          <a:prstGeom prst="rect">
            <a:avLst/>
          </a:prstGeom>
          <a:noFill/>
          <a:ln>
            <a:noFill/>
          </a:ln>
        </p:spPr>
        <p:txBody>
          <a:bodyPr anchorCtr="0" anchor="t" bIns="91425" lIns="91425" spcFirstLastPara="1" rIns="91425" wrap="square" tIns="91425">
            <a:spAutoFit/>
          </a:bodyPr>
          <a:lstStyle/>
          <a:p>
            <a:pPr indent="-355600" lvl="0" marL="9144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The incubation period, or the time between viral infection and start of symptoms, ranges from 2 to 21 days. A person who has been infected with Ebola cannot spread the illness until symptoms appear. </a:t>
            </a:r>
            <a:endParaRPr sz="2000">
              <a:solidFill>
                <a:schemeClr val="lt1"/>
              </a:solidFill>
              <a:latin typeface="Calibri"/>
              <a:ea typeface="Calibri"/>
              <a:cs typeface="Calibri"/>
              <a:sym typeface="Calibri"/>
            </a:endParaRPr>
          </a:p>
          <a:p>
            <a:pPr indent="-355600" lvl="0" marL="9144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EVD symptoms can appear suddenly and include: Fever, Fatigue, Muscle ache, Headache, Throat irritation. </a:t>
            </a:r>
            <a:endParaRPr sz="2000">
              <a:solidFill>
                <a:schemeClr val="lt1"/>
              </a:solidFill>
              <a:latin typeface="Calibri"/>
              <a:ea typeface="Calibri"/>
              <a:cs typeface="Calibri"/>
              <a:sym typeface="Calibri"/>
            </a:endParaRPr>
          </a:p>
          <a:p>
            <a:pPr indent="-355600" lvl="0" marL="9144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The following comes after that: Vomiting,  Diarrhoea and Rash, Symptoms of Kidney and Liver Insufficiency. Both internal and external bleeding can occur in some circumstances (for example, oozing from the gums, or blood in the stools). Low white blood cell and platelet counts, as well as increased liver enzymes, were discovered in the lab.</a:t>
            </a:r>
            <a:endParaRPr sz="2000">
              <a:solidFill>
                <a:schemeClr val="lt1"/>
              </a:solidFill>
              <a:latin typeface="Calibri"/>
              <a:ea typeface="Calibri"/>
              <a:cs typeface="Calibri"/>
              <a:sym typeface="Calibri"/>
            </a:endParaRPr>
          </a:p>
        </p:txBody>
      </p:sp>
      <p:sp>
        <p:nvSpPr>
          <p:cNvPr id="112" name="Google Shape;112;p18"/>
          <p:cNvSpPr txBox="1"/>
          <p:nvPr/>
        </p:nvSpPr>
        <p:spPr>
          <a:xfrm>
            <a:off x="571475" y="111525"/>
            <a:ext cx="7337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u="sng">
                <a:solidFill>
                  <a:schemeClr val="lt1"/>
                </a:solidFill>
                <a:latin typeface="Lato"/>
                <a:ea typeface="Lato"/>
                <a:cs typeface="Lato"/>
                <a:sym typeface="Lato"/>
              </a:rPr>
              <a:t>Symptoms :</a:t>
            </a:r>
            <a:endParaRPr sz="2600" u="sng">
              <a:solidFill>
                <a:schemeClr val="lt1"/>
              </a:solidFill>
              <a:latin typeface="Lato"/>
              <a:ea typeface="Lato"/>
              <a:cs typeface="Lato"/>
              <a:sym typeface="Lato"/>
            </a:endParaRPr>
          </a:p>
        </p:txBody>
      </p:sp>
      <p:pic>
        <p:nvPicPr>
          <p:cNvPr id="113" name="Google Shape;113;p18"/>
          <p:cNvPicPr preferRelativeResize="0"/>
          <p:nvPr/>
        </p:nvPicPr>
        <p:blipFill>
          <a:blip r:embed="rId3">
            <a:alphaModFix/>
          </a:blip>
          <a:stretch>
            <a:fillRect/>
          </a:stretch>
        </p:blipFill>
        <p:spPr>
          <a:xfrm>
            <a:off x="6693725" y="478350"/>
            <a:ext cx="2380575" cy="41868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117" name="Shape 117"/>
        <p:cNvGrpSpPr/>
        <p:nvPr/>
      </p:nvGrpSpPr>
      <p:grpSpPr>
        <a:xfrm>
          <a:off x="0" y="0"/>
          <a:ext cx="0" cy="0"/>
          <a:chOff x="0" y="0"/>
          <a:chExt cx="0" cy="0"/>
        </a:xfrm>
      </p:grpSpPr>
      <p:sp>
        <p:nvSpPr>
          <p:cNvPr id="118" name="Google Shape;118;p19"/>
          <p:cNvSpPr txBox="1"/>
          <p:nvPr/>
        </p:nvSpPr>
        <p:spPr>
          <a:xfrm>
            <a:off x="-348400" y="696525"/>
            <a:ext cx="6439800" cy="4340700"/>
          </a:xfrm>
          <a:prstGeom prst="rect">
            <a:avLst/>
          </a:prstGeom>
          <a:noFill/>
          <a:ln>
            <a:noFill/>
          </a:ln>
        </p:spPr>
        <p:txBody>
          <a:bodyPr anchorCtr="0" anchor="t" bIns="91425" lIns="91425" spcFirstLastPara="1" rIns="91425" wrap="square" tIns="91425">
            <a:spAutoFit/>
          </a:bodyPr>
          <a:lstStyle/>
          <a:p>
            <a:pPr indent="-342900" lvl="0" marL="914400" rtl="0" algn="l">
              <a:spcBef>
                <a:spcPts val="0"/>
              </a:spcBef>
              <a:spcAft>
                <a:spcPts val="0"/>
              </a:spcAft>
              <a:buClr>
                <a:schemeClr val="lt1"/>
              </a:buClr>
              <a:buSzPts val="1800"/>
              <a:buFont typeface="Calibri"/>
              <a:buChar char="-"/>
            </a:pPr>
            <a:r>
              <a:rPr b="1" lang="en" sz="1800">
                <a:solidFill>
                  <a:schemeClr val="lt1"/>
                </a:solidFill>
                <a:latin typeface="Calibri"/>
                <a:ea typeface="Calibri"/>
                <a:cs typeface="Calibri"/>
                <a:sym typeface="Calibri"/>
              </a:rPr>
              <a:t>First-ever multi-drug randomized control trial was conducted</a:t>
            </a:r>
            <a:r>
              <a:rPr lang="en" sz="1800">
                <a:solidFill>
                  <a:schemeClr val="lt1"/>
                </a:solidFill>
                <a:latin typeface="Calibri"/>
                <a:ea typeface="Calibri"/>
                <a:cs typeface="Calibri"/>
                <a:sym typeface="Calibri"/>
              </a:rPr>
              <a:t> in the Democratic Republic of the Congo during the 2018-2020 Ebola outbreak .</a:t>
            </a:r>
            <a:endParaRPr sz="1800">
              <a:solidFill>
                <a:schemeClr val="lt1"/>
              </a:solidFill>
              <a:latin typeface="Calibri"/>
              <a:ea typeface="Calibri"/>
              <a:cs typeface="Calibri"/>
              <a:sym typeface="Calibri"/>
            </a:endParaRPr>
          </a:p>
          <a:p>
            <a:pPr indent="-342900" lvl="0" marL="914400" rtl="0" algn="l">
              <a:spcBef>
                <a:spcPts val="0"/>
              </a:spcBef>
              <a:spcAft>
                <a:spcPts val="0"/>
              </a:spcAft>
              <a:buClr>
                <a:schemeClr val="lt1"/>
              </a:buClr>
              <a:buSzPts val="1800"/>
              <a:buFont typeface="Calibri"/>
              <a:buChar char="-"/>
            </a:pPr>
            <a:r>
              <a:rPr lang="en" sz="1800">
                <a:solidFill>
                  <a:schemeClr val="lt1"/>
                </a:solidFill>
                <a:latin typeface="Calibri"/>
                <a:ea typeface="Calibri"/>
                <a:cs typeface="Calibri"/>
                <a:sym typeface="Calibri"/>
              </a:rPr>
              <a:t>In late 2020, the US Food and Drug Administration authorized </a:t>
            </a:r>
            <a:r>
              <a:rPr b="1" lang="en" sz="1800">
                <a:solidFill>
                  <a:schemeClr val="lt1"/>
                </a:solidFill>
                <a:latin typeface="Calibri"/>
                <a:ea typeface="Calibri"/>
                <a:cs typeface="Calibri"/>
                <a:sym typeface="Calibri"/>
              </a:rPr>
              <a:t>two monoclonal antibodies</a:t>
            </a:r>
            <a:r>
              <a:rPr lang="en" sz="1800">
                <a:solidFill>
                  <a:schemeClr val="lt1"/>
                </a:solidFill>
                <a:latin typeface="Calibri"/>
                <a:ea typeface="Calibri"/>
                <a:cs typeface="Calibri"/>
                <a:sym typeface="Calibri"/>
              </a:rPr>
              <a:t> (Inmazeb and Ebanga) for the treatment of Zaire ebolavirus (Ebolavirus) infection in adults and children.  WHO prequalified it for use in anyone aged 18 and above (excluding pregnant and nursing women) for protection against Ebola virus illness.</a:t>
            </a:r>
            <a:endParaRPr sz="1800">
              <a:solidFill>
                <a:schemeClr val="lt1"/>
              </a:solidFill>
              <a:latin typeface="Calibri"/>
              <a:ea typeface="Calibri"/>
              <a:cs typeface="Calibri"/>
              <a:sym typeface="Calibri"/>
            </a:endParaRPr>
          </a:p>
          <a:p>
            <a:pPr indent="-342900" lvl="0" marL="914400" rtl="0" algn="l">
              <a:spcBef>
                <a:spcPts val="0"/>
              </a:spcBef>
              <a:spcAft>
                <a:spcPts val="0"/>
              </a:spcAft>
              <a:buClr>
                <a:schemeClr val="lt1"/>
              </a:buClr>
              <a:buSzPts val="1800"/>
              <a:buFont typeface="Calibri"/>
              <a:buChar char="-"/>
            </a:pPr>
            <a:r>
              <a:rPr b="1" lang="en" sz="1800">
                <a:solidFill>
                  <a:schemeClr val="lt1"/>
                </a:solidFill>
                <a:latin typeface="Calibri"/>
                <a:ea typeface="Calibri"/>
                <a:cs typeface="Calibri"/>
                <a:sym typeface="Calibri"/>
              </a:rPr>
              <a:t>Survival</a:t>
            </a:r>
            <a:r>
              <a:rPr lang="en" sz="1800">
                <a:solidFill>
                  <a:schemeClr val="lt1"/>
                </a:solidFill>
                <a:latin typeface="Calibri"/>
                <a:ea typeface="Calibri"/>
                <a:cs typeface="Calibri"/>
                <a:sym typeface="Calibri"/>
              </a:rPr>
              <a:t> is improved with </a:t>
            </a:r>
            <a:r>
              <a:rPr b="1" lang="en" sz="1800">
                <a:solidFill>
                  <a:schemeClr val="lt1"/>
                </a:solidFill>
                <a:latin typeface="Calibri"/>
                <a:ea typeface="Calibri"/>
                <a:cs typeface="Calibri"/>
                <a:sym typeface="Calibri"/>
              </a:rPr>
              <a:t>supportive care</a:t>
            </a:r>
            <a:r>
              <a:rPr lang="en" sz="1800">
                <a:solidFill>
                  <a:schemeClr val="lt1"/>
                </a:solidFill>
                <a:latin typeface="Calibri"/>
                <a:ea typeface="Calibri"/>
                <a:cs typeface="Calibri"/>
                <a:sym typeface="Calibri"/>
              </a:rPr>
              <a:t>, such as rehydration with oral or intravenous fluids, and treatment of particular symptoms. </a:t>
            </a:r>
            <a:r>
              <a:rPr b="1" lang="en" sz="1800">
                <a:solidFill>
                  <a:schemeClr val="lt1"/>
                </a:solidFill>
                <a:latin typeface="Calibri"/>
                <a:ea typeface="Calibri"/>
                <a:cs typeface="Calibri"/>
                <a:sym typeface="Calibri"/>
              </a:rPr>
              <a:t>Possible treatments</a:t>
            </a:r>
            <a:r>
              <a:rPr lang="en" sz="1800">
                <a:solidFill>
                  <a:schemeClr val="lt1"/>
                </a:solidFill>
                <a:latin typeface="Calibri"/>
                <a:ea typeface="Calibri"/>
                <a:cs typeface="Calibri"/>
                <a:sym typeface="Calibri"/>
              </a:rPr>
              <a:t> are now being explored, including blood products, immunological therapy, and pharmacological therapies.</a:t>
            </a:r>
            <a:endParaRPr sz="1800">
              <a:solidFill>
                <a:schemeClr val="lt1"/>
              </a:solidFill>
              <a:latin typeface="Calibri"/>
              <a:ea typeface="Calibri"/>
              <a:cs typeface="Calibri"/>
              <a:sym typeface="Calibri"/>
            </a:endParaRPr>
          </a:p>
        </p:txBody>
      </p:sp>
      <p:sp>
        <p:nvSpPr>
          <p:cNvPr id="119" name="Google Shape;119;p19"/>
          <p:cNvSpPr txBox="1"/>
          <p:nvPr/>
        </p:nvSpPr>
        <p:spPr>
          <a:xfrm>
            <a:off x="571475" y="111525"/>
            <a:ext cx="7337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u="sng">
                <a:solidFill>
                  <a:schemeClr val="lt1"/>
                </a:solidFill>
                <a:latin typeface="Lato"/>
                <a:ea typeface="Lato"/>
                <a:cs typeface="Lato"/>
                <a:sym typeface="Lato"/>
              </a:rPr>
              <a:t>Treatment  &amp; Control:</a:t>
            </a:r>
            <a:endParaRPr sz="2600" u="sng">
              <a:solidFill>
                <a:schemeClr val="lt1"/>
              </a:solidFill>
              <a:latin typeface="Lato"/>
              <a:ea typeface="Lato"/>
              <a:cs typeface="Lato"/>
              <a:sym typeface="Lato"/>
            </a:endParaRPr>
          </a:p>
        </p:txBody>
      </p:sp>
      <p:pic>
        <p:nvPicPr>
          <p:cNvPr id="120" name="Google Shape;120;p19"/>
          <p:cNvPicPr preferRelativeResize="0"/>
          <p:nvPr/>
        </p:nvPicPr>
        <p:blipFill>
          <a:blip r:embed="rId3">
            <a:alphaModFix/>
          </a:blip>
          <a:stretch>
            <a:fillRect/>
          </a:stretch>
        </p:blipFill>
        <p:spPr>
          <a:xfrm>
            <a:off x="6202888" y="0"/>
            <a:ext cx="2791995" cy="1862239"/>
          </a:xfrm>
          <a:prstGeom prst="rect">
            <a:avLst/>
          </a:prstGeom>
          <a:noFill/>
          <a:ln>
            <a:noFill/>
          </a:ln>
        </p:spPr>
      </p:pic>
      <p:pic>
        <p:nvPicPr>
          <p:cNvPr id="121" name="Google Shape;121;p19"/>
          <p:cNvPicPr preferRelativeResize="0"/>
          <p:nvPr/>
        </p:nvPicPr>
        <p:blipFill>
          <a:blip r:embed="rId4">
            <a:alphaModFix/>
          </a:blip>
          <a:stretch>
            <a:fillRect/>
          </a:stretch>
        </p:blipFill>
        <p:spPr>
          <a:xfrm>
            <a:off x="6202900" y="1657350"/>
            <a:ext cx="2791975" cy="1743075"/>
          </a:xfrm>
          <a:prstGeom prst="rect">
            <a:avLst/>
          </a:prstGeom>
          <a:noFill/>
          <a:ln>
            <a:noFill/>
          </a:ln>
        </p:spPr>
      </p:pic>
      <p:pic>
        <p:nvPicPr>
          <p:cNvPr id="122" name="Google Shape;122;p19"/>
          <p:cNvPicPr preferRelativeResize="0"/>
          <p:nvPr/>
        </p:nvPicPr>
        <p:blipFill>
          <a:blip r:embed="rId5">
            <a:alphaModFix/>
          </a:blip>
          <a:stretch>
            <a:fillRect/>
          </a:stretch>
        </p:blipFill>
        <p:spPr>
          <a:xfrm>
            <a:off x="6202900" y="3400425"/>
            <a:ext cx="2791975" cy="174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126" name="Shape 126"/>
        <p:cNvGrpSpPr/>
        <p:nvPr/>
      </p:nvGrpSpPr>
      <p:grpSpPr>
        <a:xfrm>
          <a:off x="0" y="0"/>
          <a:ext cx="0" cy="0"/>
          <a:chOff x="0" y="0"/>
          <a:chExt cx="0" cy="0"/>
        </a:xfrm>
      </p:grpSpPr>
      <p:sp>
        <p:nvSpPr>
          <p:cNvPr id="127" name="Google Shape;127;p20"/>
          <p:cNvSpPr txBox="1"/>
          <p:nvPr/>
        </p:nvSpPr>
        <p:spPr>
          <a:xfrm>
            <a:off x="-491225" y="515300"/>
            <a:ext cx="7443300" cy="4494600"/>
          </a:xfrm>
          <a:prstGeom prst="rect">
            <a:avLst/>
          </a:prstGeom>
          <a:noFill/>
          <a:ln>
            <a:noFill/>
          </a:ln>
        </p:spPr>
        <p:txBody>
          <a:bodyPr anchorCtr="0" anchor="t" bIns="91425" lIns="91425" spcFirstLastPara="1" rIns="91425" wrap="square" tIns="91425">
            <a:spAutoFit/>
          </a:bodyPr>
          <a:lstStyle/>
          <a:p>
            <a:pPr indent="-355600" lvl="0" marL="9144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To avoid disease spread in the future, it is necessary to have a risk management strategy ready, in-order to contain any disease. To create a risk management strategy and prevention &amp; control of any disease it is necessary to have a dynamic model system to help analyze data of transmission and spread of the disease within the communities. </a:t>
            </a:r>
            <a:endParaRPr sz="2000">
              <a:solidFill>
                <a:schemeClr val="lt1"/>
              </a:solidFill>
              <a:latin typeface="Calibri"/>
              <a:ea typeface="Calibri"/>
              <a:cs typeface="Calibri"/>
              <a:sym typeface="Calibri"/>
            </a:endParaRPr>
          </a:p>
          <a:p>
            <a:pPr indent="-355600" lvl="0" marL="914400" rtl="0" algn="l">
              <a:spcBef>
                <a:spcPts val="0"/>
              </a:spcBef>
              <a:spcAft>
                <a:spcPts val="0"/>
              </a:spcAft>
              <a:buClr>
                <a:schemeClr val="lt1"/>
              </a:buClr>
              <a:buSzPts val="2000"/>
              <a:buFont typeface="Calibri"/>
              <a:buChar char="-"/>
            </a:pPr>
            <a:r>
              <a:rPr lang="en" sz="2000">
                <a:solidFill>
                  <a:schemeClr val="lt1"/>
                </a:solidFill>
                <a:latin typeface="Calibri"/>
                <a:ea typeface="Calibri"/>
                <a:cs typeface="Calibri"/>
                <a:sym typeface="Calibri"/>
              </a:rPr>
              <a:t>Most recent outbreak was in 2018-2021. </a:t>
            </a:r>
            <a:r>
              <a:rPr lang="en" sz="2000">
                <a:solidFill>
                  <a:schemeClr val="lt1"/>
                </a:solidFill>
                <a:latin typeface="Calibri"/>
                <a:ea typeface="Calibri"/>
                <a:cs typeface="Calibri"/>
                <a:sym typeface="Calibri"/>
              </a:rPr>
              <a:t>The World Health Organization has acknowledged and Ministry of Health of Democratic Republic of Congo has confirmed cases of Ebola virus disease (EVD) so this means that EVD has not been completely eradicated so there’s a chance of EVD to cross borders and create an outbreak. Analyzing and studying the dynamic factors leading to the transmission and spread, would help in disease management.</a:t>
            </a:r>
            <a:endParaRPr sz="2000">
              <a:solidFill>
                <a:schemeClr val="lt1"/>
              </a:solidFill>
              <a:latin typeface="Calibri"/>
              <a:ea typeface="Calibri"/>
              <a:cs typeface="Calibri"/>
              <a:sym typeface="Calibri"/>
            </a:endParaRPr>
          </a:p>
        </p:txBody>
      </p:sp>
      <p:sp>
        <p:nvSpPr>
          <p:cNvPr id="128" name="Google Shape;128;p20"/>
          <p:cNvSpPr txBox="1"/>
          <p:nvPr/>
        </p:nvSpPr>
        <p:spPr>
          <a:xfrm>
            <a:off x="571475" y="111525"/>
            <a:ext cx="7337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u="sng">
                <a:solidFill>
                  <a:schemeClr val="lt1"/>
                </a:solidFill>
                <a:latin typeface="Lato"/>
                <a:ea typeface="Lato"/>
                <a:cs typeface="Lato"/>
                <a:sym typeface="Lato"/>
              </a:rPr>
              <a:t>Objective  / Interest of the project model:</a:t>
            </a:r>
            <a:endParaRPr sz="2600" u="sng">
              <a:solidFill>
                <a:schemeClr val="lt1"/>
              </a:solidFill>
              <a:latin typeface="Lato"/>
              <a:ea typeface="Lato"/>
              <a:cs typeface="Lato"/>
              <a:sym typeface="Lato"/>
            </a:endParaRPr>
          </a:p>
        </p:txBody>
      </p:sp>
      <p:pic>
        <p:nvPicPr>
          <p:cNvPr id="129" name="Google Shape;129;p20"/>
          <p:cNvPicPr preferRelativeResize="0"/>
          <p:nvPr/>
        </p:nvPicPr>
        <p:blipFill rotWithShape="1">
          <a:blip r:embed="rId3">
            <a:alphaModFix/>
          </a:blip>
          <a:srcRect b="35463" l="20255" r="0" t="0"/>
          <a:stretch/>
        </p:blipFill>
        <p:spPr>
          <a:xfrm>
            <a:off x="6882388" y="696525"/>
            <a:ext cx="2191926" cy="1628600"/>
          </a:xfrm>
          <a:prstGeom prst="rect">
            <a:avLst/>
          </a:prstGeom>
          <a:noFill/>
          <a:ln>
            <a:noFill/>
          </a:ln>
        </p:spPr>
      </p:pic>
      <p:pic>
        <p:nvPicPr>
          <p:cNvPr id="130" name="Google Shape;130;p20"/>
          <p:cNvPicPr preferRelativeResize="0"/>
          <p:nvPr/>
        </p:nvPicPr>
        <p:blipFill>
          <a:blip r:embed="rId4">
            <a:alphaModFix/>
          </a:blip>
          <a:stretch>
            <a:fillRect/>
          </a:stretch>
        </p:blipFill>
        <p:spPr>
          <a:xfrm>
            <a:off x="6882400" y="2667400"/>
            <a:ext cx="2191925" cy="2057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0000"/>
        </a:solidFill>
      </p:bgPr>
    </p:bg>
    <p:spTree>
      <p:nvGrpSpPr>
        <p:cNvPr id="134" name="Shape 134"/>
        <p:cNvGrpSpPr/>
        <p:nvPr/>
      </p:nvGrpSpPr>
      <p:grpSpPr>
        <a:xfrm>
          <a:off x="0" y="0"/>
          <a:ext cx="0" cy="0"/>
          <a:chOff x="0" y="0"/>
          <a:chExt cx="0" cy="0"/>
        </a:xfrm>
      </p:grpSpPr>
      <p:sp>
        <p:nvSpPr>
          <p:cNvPr id="135" name="Google Shape;135;p21"/>
          <p:cNvSpPr txBox="1"/>
          <p:nvPr/>
        </p:nvSpPr>
        <p:spPr>
          <a:xfrm>
            <a:off x="543625" y="223025"/>
            <a:ext cx="7337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u="sng">
                <a:solidFill>
                  <a:schemeClr val="lt1"/>
                </a:solidFill>
                <a:latin typeface="Lato"/>
                <a:ea typeface="Lato"/>
                <a:cs typeface="Lato"/>
                <a:sym typeface="Lato"/>
              </a:rPr>
              <a:t>Dynamic Simulation model of Ebola transmission and control :</a:t>
            </a:r>
            <a:endParaRPr sz="2100" u="sng">
              <a:solidFill>
                <a:schemeClr val="lt1"/>
              </a:solidFill>
              <a:latin typeface="Lato"/>
              <a:ea typeface="Lato"/>
              <a:cs typeface="Lato"/>
              <a:sym typeface="Lato"/>
            </a:endParaRPr>
          </a:p>
        </p:txBody>
      </p:sp>
      <p:pic>
        <p:nvPicPr>
          <p:cNvPr id="136" name="Google Shape;136;p21"/>
          <p:cNvPicPr preferRelativeResize="0"/>
          <p:nvPr/>
        </p:nvPicPr>
        <p:blipFill>
          <a:blip r:embed="rId3">
            <a:alphaModFix/>
          </a:blip>
          <a:stretch>
            <a:fillRect/>
          </a:stretch>
        </p:blipFill>
        <p:spPr>
          <a:xfrm>
            <a:off x="631850" y="812125"/>
            <a:ext cx="7160950" cy="4107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